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8" r:id="rId4"/>
    <p:sldId id="263" r:id="rId5"/>
    <p:sldId id="264" r:id="rId6"/>
    <p:sldId id="279" r:id="rId7"/>
    <p:sldId id="293" r:id="rId8"/>
    <p:sldId id="280" r:id="rId9"/>
    <p:sldId id="281" r:id="rId10"/>
    <p:sldId id="282" r:id="rId11"/>
    <p:sldId id="283" r:id="rId12"/>
    <p:sldId id="286" r:id="rId13"/>
    <p:sldId id="284" r:id="rId14"/>
    <p:sldId id="287" r:id="rId15"/>
    <p:sldId id="288" r:id="rId16"/>
    <p:sldId id="289" r:id="rId17"/>
    <p:sldId id="272" r:id="rId18"/>
    <p:sldId id="260" r:id="rId19"/>
    <p:sldId id="292" r:id="rId20"/>
    <p:sldId id="291" r:id="rId21"/>
    <p:sldId id="265" r:id="rId22"/>
    <p:sldId id="268" r:id="rId23"/>
    <p:sldId id="271" r:id="rId24"/>
    <p:sldId id="273" r:id="rId25"/>
    <p:sldId id="269" r:id="rId26"/>
    <p:sldId id="270" r:id="rId27"/>
    <p:sldId id="27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67" d="100"/>
          <a:sy n="67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059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2962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969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737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1401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101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3781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200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776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466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873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5D611-A7D7-4351-946F-6422C921F807}" type="datetimeFigureOut">
              <a:rPr lang="en-CA" smtClean="0"/>
              <a:t>2018-03-08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A7A47-C96B-46D5-BC4E-350C667A633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94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Root Disease in the IDF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188640"/>
            <a:ext cx="6400800" cy="936104"/>
          </a:xfrm>
        </p:spPr>
        <p:txBody>
          <a:bodyPr>
            <a:noAutofit/>
          </a:bodyPr>
          <a:lstStyle/>
          <a:p>
            <a:r>
              <a:rPr lang="en-CA" sz="4800" dirty="0" smtClean="0"/>
              <a:t>Root Disease in the IDF</a:t>
            </a:r>
            <a:endParaRPr lang="en-CA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4" y="908720"/>
            <a:ext cx="7932373" cy="5949280"/>
          </a:xfrm>
        </p:spPr>
      </p:pic>
    </p:spTree>
    <p:extLst>
      <p:ext uri="{BB962C8B-B14F-4D97-AF65-F5344CB8AC3E}">
        <p14:creationId xmlns:p14="http://schemas.microsoft.com/office/powerpoint/2010/main" val="171501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Two root diseases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en-CA" dirty="0" err="1" smtClean="0"/>
              <a:t>Armillaria</a:t>
            </a:r>
            <a:r>
              <a:rPr lang="en-CA" dirty="0" smtClean="0"/>
              <a:t> root rot - </a:t>
            </a:r>
            <a:r>
              <a:rPr lang="en-CA" i="1" dirty="0" err="1" smtClean="0"/>
              <a:t>Armillaria</a:t>
            </a:r>
            <a:r>
              <a:rPr lang="en-CA" i="1" dirty="0" smtClean="0"/>
              <a:t> </a:t>
            </a:r>
            <a:r>
              <a:rPr lang="en-CA" i="1" dirty="0" err="1" smtClean="0"/>
              <a:t>ostoyae</a:t>
            </a:r>
            <a:r>
              <a:rPr lang="en-CA" i="1" dirty="0" smtClean="0"/>
              <a:t> </a:t>
            </a:r>
            <a:r>
              <a:rPr lang="en-CA" dirty="0" smtClean="0"/>
              <a:t>or </a:t>
            </a:r>
            <a:r>
              <a:rPr lang="en-CA" i="1" dirty="0" err="1" smtClean="0"/>
              <a:t>Armillaria</a:t>
            </a:r>
            <a:r>
              <a:rPr lang="en-CA" i="1" dirty="0" smtClean="0"/>
              <a:t> </a:t>
            </a:r>
            <a:r>
              <a:rPr lang="en-CA" i="1" dirty="0" err="1" smtClean="0"/>
              <a:t>solidipes</a:t>
            </a:r>
            <a:endParaRPr lang="en-CA" i="1" dirty="0" smtClean="0"/>
          </a:p>
          <a:p>
            <a:r>
              <a:rPr lang="en-CA" sz="2600" dirty="0" smtClean="0"/>
              <a:t>Affects all species of trees but Douglas-fir is one of  the most susceptible tree species</a:t>
            </a:r>
          </a:p>
          <a:p>
            <a:r>
              <a:rPr lang="en-CA" sz="2600" dirty="0" smtClean="0"/>
              <a:t>Closely related species </a:t>
            </a:r>
            <a:r>
              <a:rPr lang="en-CA" sz="2600" i="1" dirty="0" err="1" smtClean="0"/>
              <a:t>Armillaria</a:t>
            </a:r>
            <a:r>
              <a:rPr lang="en-CA" sz="2600" i="1" dirty="0" smtClean="0"/>
              <a:t> </a:t>
            </a:r>
            <a:r>
              <a:rPr lang="en-CA" sz="2600" i="1" dirty="0" err="1" smtClean="0"/>
              <a:t>sinapina</a:t>
            </a:r>
            <a:r>
              <a:rPr lang="en-CA" sz="2600" i="1" dirty="0"/>
              <a:t> </a:t>
            </a:r>
            <a:r>
              <a:rPr lang="en-CA" sz="2600" dirty="0" smtClean="0"/>
              <a:t>which kills deciduous trees but is saprophytic on dead conifers</a:t>
            </a:r>
          </a:p>
          <a:p>
            <a:pPr marL="0" indent="0">
              <a:buNone/>
            </a:pPr>
            <a:r>
              <a:rPr lang="en-CA" dirty="0" smtClean="0"/>
              <a:t>2) Laminated root rot – </a:t>
            </a:r>
            <a:r>
              <a:rPr lang="en-CA" i="1" dirty="0" err="1" smtClean="0"/>
              <a:t>Inonotus</a:t>
            </a:r>
            <a:r>
              <a:rPr lang="en-CA" i="1" dirty="0" smtClean="0"/>
              <a:t> </a:t>
            </a:r>
            <a:r>
              <a:rPr lang="en-CA" i="1" dirty="0" err="1" smtClean="0"/>
              <a:t>sulphurascens</a:t>
            </a:r>
            <a:r>
              <a:rPr lang="en-CA" i="1" dirty="0" smtClean="0"/>
              <a:t> </a:t>
            </a:r>
            <a:r>
              <a:rPr lang="en-CA" dirty="0" smtClean="0"/>
              <a:t>(formerly </a:t>
            </a:r>
            <a:r>
              <a:rPr lang="en-CA" i="1" dirty="0" smtClean="0"/>
              <a:t>Phellinus </a:t>
            </a:r>
            <a:r>
              <a:rPr lang="en-CA" i="1" dirty="0" err="1" smtClean="0"/>
              <a:t>weirii</a:t>
            </a:r>
            <a:r>
              <a:rPr lang="en-CA" i="1" dirty="0" smtClean="0"/>
              <a:t> </a:t>
            </a:r>
            <a:r>
              <a:rPr lang="en-CA" dirty="0" smtClean="0"/>
              <a:t>Douglas-fir type)</a:t>
            </a:r>
          </a:p>
          <a:p>
            <a:r>
              <a:rPr lang="en-CA" sz="2600" dirty="0" smtClean="0"/>
              <a:t>main host is Douglas-fir</a:t>
            </a:r>
          </a:p>
          <a:p>
            <a:r>
              <a:rPr lang="en-CA" sz="2600" dirty="0" smtClean="0"/>
              <a:t>commonly occurs </a:t>
            </a:r>
            <a:r>
              <a:rPr lang="en-CA" sz="2600" dirty="0" smtClean="0"/>
              <a:t>with </a:t>
            </a:r>
            <a:r>
              <a:rPr lang="en-CA" sz="2600" dirty="0" err="1" smtClean="0"/>
              <a:t>Armillaria</a:t>
            </a:r>
            <a:r>
              <a:rPr lang="en-CA" sz="2600" dirty="0" smtClean="0"/>
              <a:t> </a:t>
            </a:r>
            <a:r>
              <a:rPr lang="en-CA" sz="2600" dirty="0" smtClean="0"/>
              <a:t>in Thompson/Okanagan but </a:t>
            </a:r>
            <a:r>
              <a:rPr lang="en-CA" sz="2600" dirty="0" smtClean="0"/>
              <a:t>less common in the Cariboo</a:t>
            </a:r>
            <a:endParaRPr lang="en-CA" sz="2600" dirty="0"/>
          </a:p>
        </p:txBody>
      </p:sp>
    </p:spTree>
    <p:extLst>
      <p:ext uri="{BB962C8B-B14F-4D97-AF65-F5344CB8AC3E}">
        <p14:creationId xmlns:p14="http://schemas.microsoft.com/office/powerpoint/2010/main" val="127478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Distribution and Impact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common </a:t>
            </a:r>
            <a:r>
              <a:rPr lang="en-CA" dirty="0" smtClean="0"/>
              <a:t>in </a:t>
            </a:r>
            <a:r>
              <a:rPr lang="en-CA" dirty="0" smtClean="0"/>
              <a:t>T/O IDF less common in Cariboo IDF </a:t>
            </a:r>
          </a:p>
          <a:p>
            <a:r>
              <a:rPr lang="en-CA" dirty="0" smtClean="0"/>
              <a:t>T/O dry IDF more common on north and east aspects</a:t>
            </a:r>
            <a:endParaRPr lang="en-CA" dirty="0" smtClean="0"/>
          </a:p>
          <a:p>
            <a:r>
              <a:rPr lang="en-CA" dirty="0" smtClean="0"/>
              <a:t>no root rot on the </a:t>
            </a:r>
            <a:r>
              <a:rPr lang="en-CA" dirty="0" err="1" smtClean="0"/>
              <a:t>Chilcotin</a:t>
            </a:r>
            <a:r>
              <a:rPr lang="en-CA" dirty="0" smtClean="0"/>
              <a:t> Plateau (too cold) but reoccurs west of Mosley Creek drainage in the </a:t>
            </a:r>
            <a:r>
              <a:rPr lang="en-CA" dirty="0" err="1" smtClean="0"/>
              <a:t>IDFdw</a:t>
            </a:r>
            <a:r>
              <a:rPr lang="en-CA" dirty="0" smtClean="0"/>
              <a:t> </a:t>
            </a:r>
          </a:p>
          <a:p>
            <a:r>
              <a:rPr lang="en-CA" dirty="0" smtClean="0"/>
              <a:t>Bigger problem in the ICH and SBSdw1 especially on low elevation south facing slopes </a:t>
            </a:r>
          </a:p>
        </p:txBody>
      </p:sp>
    </p:spTree>
    <p:extLst>
      <p:ext uri="{BB962C8B-B14F-4D97-AF65-F5344CB8AC3E}">
        <p14:creationId xmlns:p14="http://schemas.microsoft.com/office/powerpoint/2010/main" val="199073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Stealth pathogens/ diseases of the site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Spread via root contacts or short distances through soil (</a:t>
            </a:r>
            <a:r>
              <a:rPr lang="en-CA" dirty="0" err="1" smtClean="0"/>
              <a:t>Armillaria</a:t>
            </a:r>
            <a:r>
              <a:rPr lang="en-CA" dirty="0"/>
              <a:t>)</a:t>
            </a:r>
            <a:endParaRPr lang="en-CA" dirty="0" smtClean="0"/>
          </a:p>
          <a:p>
            <a:r>
              <a:rPr lang="en-CA" dirty="0" smtClean="0"/>
              <a:t>Hang out and wait for host to come to them</a:t>
            </a:r>
          </a:p>
          <a:p>
            <a:r>
              <a:rPr lang="en-CA" dirty="0" smtClean="0"/>
              <a:t>Once they infect their host they kill them very slowly </a:t>
            </a:r>
            <a:r>
              <a:rPr lang="en-CA" dirty="0" smtClean="0"/>
              <a:t>(older </a:t>
            </a:r>
            <a:r>
              <a:rPr lang="en-CA" dirty="0" smtClean="0"/>
              <a:t>trees)</a:t>
            </a:r>
          </a:p>
          <a:p>
            <a:r>
              <a:rPr lang="en-CA" dirty="0" smtClean="0"/>
              <a:t>They can survive long periods of time on the dead roots of their hosts (50 years or more)</a:t>
            </a:r>
          </a:p>
          <a:p>
            <a:r>
              <a:rPr lang="en-CA" dirty="0" smtClean="0"/>
              <a:t>New long distance spread via spores is rare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3067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Method of spread can result in formation of root rot centers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dirty="0" smtClean="0"/>
              <a:t>Middle of center is open and contains younger </a:t>
            </a:r>
            <a:r>
              <a:rPr lang="en-CA" dirty="0" smtClean="0"/>
              <a:t>trees</a:t>
            </a:r>
            <a:endParaRPr lang="en-CA" dirty="0" smtClean="0"/>
          </a:p>
          <a:p>
            <a:r>
              <a:rPr lang="en-CA" dirty="0" smtClean="0"/>
              <a:t>As you move outwards from the middle you begin to see snags and blow down</a:t>
            </a:r>
          </a:p>
          <a:p>
            <a:r>
              <a:rPr lang="en-CA" dirty="0" smtClean="0"/>
              <a:t>Symptomatic trees along edge</a:t>
            </a:r>
          </a:p>
          <a:p>
            <a:r>
              <a:rPr lang="en-CA" dirty="0" smtClean="0"/>
              <a:t>For laminated root rot and severe </a:t>
            </a:r>
            <a:r>
              <a:rPr lang="en-CA" dirty="0" err="1" smtClean="0"/>
              <a:t>Armillaria</a:t>
            </a:r>
            <a:r>
              <a:rPr lang="en-CA" dirty="0" smtClean="0"/>
              <a:t> there is often a sharp contrast at the edge of the center as you go from killed trees to symptomatic and healthy mature trees (discrete and easy to map)</a:t>
            </a:r>
          </a:p>
          <a:p>
            <a:r>
              <a:rPr lang="en-CA" dirty="0" err="1" smtClean="0"/>
              <a:t>Armillaria</a:t>
            </a:r>
            <a:r>
              <a:rPr lang="en-CA" dirty="0" smtClean="0"/>
              <a:t> can also occur as scattered mortality with no clearly defined boundary between healthy and diseased trees (indiscrete and very difficult to map)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2333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Larger Centers can be mapped from the air and included in future  inventory </a:t>
            </a:r>
            <a:r>
              <a:rPr lang="en-CA" dirty="0" smtClean="0"/>
              <a:t>labels (Big Lake)</a:t>
            </a:r>
            <a:endParaRPr lang="en-CA" dirty="0"/>
          </a:p>
        </p:txBody>
      </p:sp>
      <p:pic>
        <p:nvPicPr>
          <p:cNvPr id="6" name="Content Placeholder 5" descr="Google Earth Pro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1" t="7500" r="656" b="3032"/>
          <a:stretch/>
        </p:blipFill>
        <p:spPr>
          <a:xfrm>
            <a:off x="1187625" y="1847184"/>
            <a:ext cx="7128792" cy="5000194"/>
          </a:xfrm>
        </p:spPr>
      </p:pic>
    </p:spTree>
    <p:extLst>
      <p:ext uri="{BB962C8B-B14F-4D97-AF65-F5344CB8AC3E}">
        <p14:creationId xmlns:p14="http://schemas.microsoft.com/office/powerpoint/2010/main" val="225103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Aerial Root Rot Mapping</a:t>
            </a:r>
            <a:endParaRPr lang="en-CA" dirty="0"/>
          </a:p>
        </p:txBody>
      </p:sp>
      <p:pic>
        <p:nvPicPr>
          <p:cNvPr id="4" name="Content Placeholder 3" descr="Kamloops Desktop - ArcGIS 10-2 - Desktop View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" t="14521" r="2648" b="4980"/>
          <a:stretch/>
        </p:blipFill>
        <p:spPr>
          <a:xfrm>
            <a:off x="-45274" y="1700808"/>
            <a:ext cx="9113668" cy="4752527"/>
          </a:xfrm>
        </p:spPr>
      </p:pic>
    </p:spTree>
    <p:extLst>
      <p:ext uri="{BB962C8B-B14F-4D97-AF65-F5344CB8AC3E}">
        <p14:creationId xmlns:p14="http://schemas.microsoft.com/office/powerpoint/2010/main" val="3883205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Root rot centers from a bird’s eye (Falkland)</a:t>
            </a:r>
            <a:endParaRPr lang="en-CA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7056783" cy="5292587"/>
          </a:xfrm>
        </p:spPr>
      </p:pic>
    </p:spTree>
    <p:extLst>
      <p:ext uri="{BB962C8B-B14F-4D97-AF65-F5344CB8AC3E}">
        <p14:creationId xmlns:p14="http://schemas.microsoft.com/office/powerpoint/2010/main" val="477114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 smtClean="0"/>
              <a:t>A little closer (Salmon Arm)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11406"/>
            <a:ext cx="7128792" cy="5346594"/>
          </a:xfrm>
        </p:spPr>
      </p:pic>
    </p:spTree>
    <p:extLst>
      <p:ext uri="{BB962C8B-B14F-4D97-AF65-F5344CB8AC3E}">
        <p14:creationId xmlns:p14="http://schemas.microsoft.com/office/powerpoint/2010/main" val="1380381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Closer (Middle Lake)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41377"/>
            <a:ext cx="7488831" cy="5616623"/>
          </a:xfrm>
        </p:spPr>
      </p:pic>
    </p:spTree>
    <p:extLst>
      <p:ext uri="{BB962C8B-B14F-4D97-AF65-F5344CB8AC3E}">
        <p14:creationId xmlns:p14="http://schemas.microsoft.com/office/powerpoint/2010/main" val="781968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Armillaria</a:t>
            </a:r>
            <a:r>
              <a:rPr lang="en-CA" dirty="0" smtClean="0"/>
              <a:t> or Laminated?</a:t>
            </a:r>
            <a:endParaRPr lang="en-CA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5" y="1600200"/>
            <a:ext cx="3418984" cy="5246313"/>
          </a:xfrm>
        </p:spPr>
      </p:pic>
    </p:spTree>
    <p:extLst>
      <p:ext uri="{BB962C8B-B14F-4D97-AF65-F5344CB8AC3E}">
        <p14:creationId xmlns:p14="http://schemas.microsoft.com/office/powerpoint/2010/main" val="575250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Laminated </a:t>
            </a:r>
            <a:r>
              <a:rPr lang="en-CA" dirty="0" err="1" smtClean="0"/>
              <a:t>ectotrophic</a:t>
            </a:r>
            <a:r>
              <a:rPr lang="en-CA" dirty="0" smtClean="0"/>
              <a:t> mycelium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743145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Laminated Stain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7" y="1324899"/>
            <a:ext cx="7317969" cy="5488477"/>
          </a:xfrm>
        </p:spPr>
      </p:pic>
    </p:spTree>
    <p:extLst>
      <p:ext uri="{BB962C8B-B14F-4D97-AF65-F5344CB8AC3E}">
        <p14:creationId xmlns:p14="http://schemas.microsoft.com/office/powerpoint/2010/main" val="2466956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Delaminated </a:t>
            </a:r>
            <a:r>
              <a:rPr lang="en-CA" dirty="0" smtClean="0"/>
              <a:t>Decay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18" y="1270894"/>
            <a:ext cx="7293965" cy="547047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0" y="1124744"/>
            <a:ext cx="8235997" cy="561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02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Armillaria</a:t>
            </a:r>
            <a:r>
              <a:rPr lang="en-CA" dirty="0" smtClean="0"/>
              <a:t> fans in cambium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62882"/>
            <a:ext cx="7272807" cy="5454605"/>
          </a:xfrm>
        </p:spPr>
      </p:pic>
    </p:spTree>
    <p:extLst>
      <p:ext uri="{BB962C8B-B14F-4D97-AF65-F5344CB8AC3E}">
        <p14:creationId xmlns:p14="http://schemas.microsoft.com/office/powerpoint/2010/main" val="1666573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Armillaria</a:t>
            </a:r>
            <a:r>
              <a:rPr lang="en-CA" dirty="0" smtClean="0"/>
              <a:t> mushrooms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16888"/>
            <a:ext cx="7344815" cy="5508611"/>
          </a:xfrm>
        </p:spPr>
      </p:pic>
    </p:spTree>
    <p:extLst>
      <p:ext uri="{BB962C8B-B14F-4D97-AF65-F5344CB8AC3E}">
        <p14:creationId xmlns:p14="http://schemas.microsoft.com/office/powerpoint/2010/main" val="2715861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Root Disease Management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New root disease management guidebook </a:t>
            </a:r>
            <a:r>
              <a:rPr lang="en-CA" dirty="0" smtClean="0"/>
              <a:t>content finalized but still </a:t>
            </a:r>
            <a:r>
              <a:rPr lang="en-CA" dirty="0" smtClean="0"/>
              <a:t>being </a:t>
            </a:r>
            <a:r>
              <a:rPr lang="en-CA" dirty="0" smtClean="0"/>
              <a:t>edited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92777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 smtClean="0"/>
              <a:t>Why it’s important to manage for root disease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b="1" dirty="0" smtClean="0"/>
              <a:t>Good forestry practices can make the problem worse</a:t>
            </a:r>
          </a:p>
          <a:p>
            <a:pPr lvl="1"/>
            <a:r>
              <a:rPr lang="en-CA" sz="2000" dirty="0" smtClean="0"/>
              <a:t>Planting right after harvest to a high density of ecologically suitable species (</a:t>
            </a:r>
            <a:r>
              <a:rPr lang="en-CA" sz="2000" dirty="0" err="1" smtClean="0"/>
              <a:t>Fd</a:t>
            </a:r>
            <a:r>
              <a:rPr lang="en-CA" sz="2000" dirty="0" smtClean="0"/>
              <a:t>) provides continuous host material in both time and space (feast)</a:t>
            </a:r>
          </a:p>
          <a:p>
            <a:pPr lvl="1"/>
            <a:r>
              <a:rPr lang="en-CA" sz="2000" dirty="0" smtClean="0"/>
              <a:t>Trees often planted right next to infected stumps</a:t>
            </a:r>
          </a:p>
          <a:p>
            <a:pPr lvl="1"/>
            <a:r>
              <a:rPr lang="en-CA" sz="2000" dirty="0" smtClean="0"/>
              <a:t>For </a:t>
            </a:r>
            <a:r>
              <a:rPr lang="en-CA" sz="2000" dirty="0" err="1" smtClean="0"/>
              <a:t>Armillaria</a:t>
            </a:r>
            <a:r>
              <a:rPr lang="en-CA" sz="2000" dirty="0" smtClean="0"/>
              <a:t>, the fungus can spread throughout the root system of an infected tree for about a year after the tree is cut, increasing the amount of infected roots in the </a:t>
            </a:r>
            <a:r>
              <a:rPr lang="en-CA" sz="2000" dirty="0" smtClean="0"/>
              <a:t>soil</a:t>
            </a:r>
            <a:endParaRPr lang="en-CA" sz="2000" dirty="0" smtClean="0"/>
          </a:p>
          <a:p>
            <a:pPr lvl="1"/>
            <a:r>
              <a:rPr lang="en-CA" sz="2000" dirty="0" smtClean="0"/>
              <a:t>frequent selective harvesting entries can lead to a build up of </a:t>
            </a:r>
            <a:r>
              <a:rPr lang="en-CA" sz="2000" dirty="0" err="1" smtClean="0"/>
              <a:t>Armillaria</a:t>
            </a:r>
            <a:r>
              <a:rPr lang="en-CA" sz="2000" dirty="0" smtClean="0"/>
              <a:t> root disease over time</a:t>
            </a:r>
          </a:p>
          <a:p>
            <a:pPr lvl="1"/>
            <a:r>
              <a:rPr lang="en-CA" sz="2000" dirty="0" smtClean="0"/>
              <a:t>Avoiding root disease (low volume stands) and selecting healthy (high volume) stands leads to a decrease in the availability of healthy mature stands </a:t>
            </a:r>
            <a:r>
              <a:rPr lang="en-CA" sz="2000" dirty="0" smtClean="0"/>
              <a:t>over </a:t>
            </a:r>
            <a:r>
              <a:rPr lang="en-CA" sz="2000" dirty="0" smtClean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024240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In natural stands root disease remains relatively constant over time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Natural root rot centers often have a low density of susceptible species and there is often a long regen delay period (famine)</a:t>
            </a:r>
          </a:p>
          <a:p>
            <a:r>
              <a:rPr lang="en-CA" dirty="0" smtClean="0"/>
              <a:t>Less susceptible and often less desirable timber species such as birch and aspen have a competitive advantage (also shrub species)</a:t>
            </a:r>
          </a:p>
          <a:p>
            <a:r>
              <a:rPr lang="en-CA" dirty="0" smtClean="0"/>
              <a:t>Infected live trees actively fight off and limit the spread of root disease</a:t>
            </a:r>
          </a:p>
          <a:p>
            <a:r>
              <a:rPr lang="en-CA" dirty="0" smtClean="0"/>
              <a:t>Healthy pockets emerge inside larger centers to replace newly infected trees along the edges of centers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9257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Root Disease Management Process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dirty="0" smtClean="0"/>
              <a:t>1. Identify hazard</a:t>
            </a:r>
          </a:p>
          <a:p>
            <a:pPr marL="0" indent="0" algn="ctr">
              <a:buNone/>
            </a:pPr>
            <a:r>
              <a:rPr lang="en-CA" dirty="0" smtClean="0"/>
              <a:t>2. Conduct survey</a:t>
            </a:r>
          </a:p>
          <a:p>
            <a:pPr marL="0" indent="0" algn="ctr">
              <a:buNone/>
            </a:pPr>
            <a:r>
              <a:rPr lang="en-CA" dirty="0" smtClean="0"/>
              <a:t>3. Stratify</a:t>
            </a:r>
          </a:p>
          <a:p>
            <a:pPr marL="0" indent="0" algn="ctr">
              <a:buNone/>
            </a:pPr>
            <a:r>
              <a:rPr lang="en-CA" dirty="0" smtClean="0"/>
              <a:t>4. Weigh options based on resource values </a:t>
            </a:r>
          </a:p>
          <a:p>
            <a:pPr marL="0" indent="0" algn="ctr">
              <a:buNone/>
            </a:pPr>
            <a:r>
              <a:rPr lang="en-CA" dirty="0" smtClean="0"/>
              <a:t>5. Make decision</a:t>
            </a:r>
          </a:p>
          <a:p>
            <a:pPr marL="0" indent="0" algn="ctr">
              <a:buNone/>
            </a:pPr>
            <a:r>
              <a:rPr lang="en-CA" dirty="0" smtClean="0"/>
              <a:t>6. Treat (or not)</a:t>
            </a:r>
          </a:p>
          <a:p>
            <a:pPr marL="0" indent="0" algn="ctr">
              <a:buNone/>
            </a:pPr>
            <a:r>
              <a:rPr lang="en-CA" dirty="0" smtClean="0"/>
              <a:t>7. Monitor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2109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Root Disease Treatment Options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Two main approaches</a:t>
            </a:r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1) plant with less susceptible species 	(often a challenge in drier IDF and MDWR)</a:t>
            </a:r>
          </a:p>
          <a:p>
            <a:pPr marL="0" indent="0">
              <a:buNone/>
            </a:pPr>
            <a:r>
              <a:rPr lang="en-CA" dirty="0" smtClean="0"/>
              <a:t>	2) remove root disease inoculum through 	stumping (expensive and not suitable on 	some sites)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123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Host Susceptibility from guidebook 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8132537"/>
              </p:ext>
            </p:extLst>
          </p:nvPr>
        </p:nvGraphicFramePr>
        <p:xfrm>
          <a:off x="251518" y="1268765"/>
          <a:ext cx="8568953" cy="50960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3766"/>
                <a:gridCol w="1346402"/>
                <a:gridCol w="1346402"/>
                <a:gridCol w="1346402"/>
                <a:gridCol w="1224629"/>
                <a:gridCol w="763450"/>
                <a:gridCol w="1317902"/>
              </a:tblGrid>
              <a:tr h="37867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Common Name</a:t>
                      </a:r>
                      <a:endParaRPr lang="en-CA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Relative Susceptibility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Reference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6275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Highly Susceptible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Intermediately Susceptible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Tolerant 1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Resistant 1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Immune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7867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 err="1">
                          <a:effectLst/>
                        </a:rPr>
                        <a:t>Armillaria</a:t>
                      </a:r>
                      <a:r>
                        <a:rPr lang="en-CA" sz="1400" dirty="0">
                          <a:effectLst/>
                        </a:rPr>
                        <a:t> root disease </a:t>
                      </a:r>
                      <a:endParaRPr lang="en-CA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subalpine fir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lodgepole pine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mature larch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hardwoods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none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Cleary et al. 2008; Morrison et al. 1992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321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Douglas-fir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western white pine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western redcedar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8321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spruce 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western hemlock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8321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ponderosa pine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57402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Laminated root disease </a:t>
                      </a:r>
                      <a:endParaRPr lang="en-CA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</a:rPr>
                        <a:t>Douglas-fir</a:t>
                      </a:r>
                      <a:endParaRPr lang="en-CA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western hemlock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pines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western redcedar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hardwood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Thies &amp; Sturrock 1995; Sturrock et al. 2006; Cleary et al. 2011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321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grand fir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western larch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yellow cedar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8321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amabilis fir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subalpine fir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8321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mtn. hemlock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Sitka spruce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383214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</a:rPr>
                        <a:t>Engelmann spruce</a:t>
                      </a:r>
                      <a:endParaRPr lang="en-CA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4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359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Stumping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800" dirty="0" smtClean="0"/>
              <a:t>Most published and a number of Ministry unpublished studies show significant increases in growth and decreases in root rot mortality following stumping (MM unpublished 29% increase in growth and 54% less </a:t>
            </a:r>
            <a:r>
              <a:rPr lang="en-CA" sz="2800" dirty="0" err="1" smtClean="0"/>
              <a:t>Armillaria</a:t>
            </a:r>
            <a:r>
              <a:rPr lang="en-CA" sz="2800" dirty="0" smtClean="0"/>
              <a:t> 13 sites)</a:t>
            </a:r>
          </a:p>
          <a:p>
            <a:pPr lvl="5"/>
            <a:r>
              <a:rPr lang="en-CA" sz="2800" dirty="0" smtClean="0"/>
              <a:t>Growth </a:t>
            </a:r>
            <a:r>
              <a:rPr lang="en-CA" sz="2800" dirty="0" smtClean="0"/>
              <a:t>effect in large part due to mixing of organic </a:t>
            </a:r>
            <a:r>
              <a:rPr lang="en-CA" sz="2800" dirty="0" smtClean="0"/>
              <a:t>and </a:t>
            </a:r>
            <a:r>
              <a:rPr lang="en-CA" sz="2800" dirty="0" smtClean="0"/>
              <a:t>mineral soil layers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026"/>
            <a:ext cx="2915816" cy="218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10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6048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061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Experimental Approaches (not currently recommended)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 err="1" smtClean="0"/>
              <a:t>Hypholoma</a:t>
            </a:r>
            <a:endParaRPr lang="en-CA" dirty="0" smtClean="0"/>
          </a:p>
          <a:p>
            <a:pPr lvl="1"/>
            <a:r>
              <a:rPr lang="en-CA" dirty="0" smtClean="0"/>
              <a:t>bags of sawdust containing </a:t>
            </a:r>
            <a:r>
              <a:rPr lang="en-CA" dirty="0" err="1" smtClean="0"/>
              <a:t>Hypholoma</a:t>
            </a:r>
            <a:r>
              <a:rPr lang="en-CA" dirty="0" smtClean="0"/>
              <a:t> inoculum placed next to stumps resulted in a significant reduction in root disease on two of six trial sites (Chapman  2004)</a:t>
            </a:r>
          </a:p>
          <a:p>
            <a:pPr lvl="1"/>
            <a:r>
              <a:rPr lang="en-CA" dirty="0" smtClean="0"/>
              <a:t>Also resulted in significant reduction on one Kootenay site though not as effective as stumping (unpublished)</a:t>
            </a:r>
          </a:p>
          <a:p>
            <a:pPr lvl="1"/>
            <a:r>
              <a:rPr lang="en-CA" dirty="0" smtClean="0"/>
              <a:t>Expensive to do testing necessary to get regulatory approval (needs to go through same testing procedure as a pesticide) but little financial incentive for anyone to do the testing</a:t>
            </a:r>
          </a:p>
          <a:p>
            <a:pPr lvl="1"/>
            <a:r>
              <a:rPr lang="en-CA" dirty="0" smtClean="0"/>
              <a:t>each strain used must be tested separately can’t just go out and collect a bunch of wild strains</a:t>
            </a:r>
          </a:p>
          <a:p>
            <a:pPr lvl="1"/>
            <a:r>
              <a:rPr lang="en-CA" dirty="0" smtClean="0"/>
              <a:t>Would require somebody to produce it commercially</a:t>
            </a:r>
          </a:p>
          <a:p>
            <a:pPr lvl="1"/>
            <a:r>
              <a:rPr lang="en-CA" dirty="0" smtClean="0"/>
              <a:t>Cultured strains can lose their ability to aggressively colonize roots over time</a:t>
            </a:r>
          </a:p>
        </p:txBody>
      </p:sp>
    </p:spTree>
    <p:extLst>
      <p:ext uri="{BB962C8B-B14F-4D97-AF65-F5344CB8AC3E}">
        <p14:creationId xmlns:p14="http://schemas.microsoft.com/office/powerpoint/2010/main" val="1026739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Experimental approaches not currently recommended cont’d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Ringbarking</a:t>
            </a:r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- girdling tree prior to harvesting could 	reduce root starches and might limit 	spread of </a:t>
            </a:r>
            <a:r>
              <a:rPr lang="en-CA" dirty="0" err="1" smtClean="0"/>
              <a:t>Armillaria</a:t>
            </a:r>
            <a:r>
              <a:rPr lang="en-CA" dirty="0" smtClean="0"/>
              <a:t> in root cambium post 	harvest and favour saprophytic root 	colonizers like </a:t>
            </a:r>
            <a:r>
              <a:rPr lang="en-CA" dirty="0" err="1" smtClean="0"/>
              <a:t>Hypholoma</a:t>
            </a:r>
            <a:r>
              <a:rPr lang="en-CA" dirty="0" smtClean="0"/>
              <a:t> 	</a:t>
            </a:r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- needs further testing to see if it’s 	effective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11271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Diseases of the site</a:t>
            </a:r>
          </a:p>
          <a:p>
            <a:r>
              <a:rPr lang="en-CA" dirty="0" smtClean="0"/>
              <a:t>Intensive forest management can lead to an intensification over time if root rot not managed</a:t>
            </a:r>
          </a:p>
          <a:p>
            <a:r>
              <a:rPr lang="en-CA" dirty="0" smtClean="0"/>
              <a:t>Management starts with recognition of hazard and good mapping/survey information</a:t>
            </a:r>
          </a:p>
          <a:p>
            <a:r>
              <a:rPr lang="en-CA" dirty="0" smtClean="0"/>
              <a:t>Weigh treatment options against management objectives</a:t>
            </a:r>
          </a:p>
          <a:p>
            <a:r>
              <a:rPr lang="en-CA" dirty="0" smtClean="0"/>
              <a:t>Treat by planting less susceptible species or stumping where appropriate</a:t>
            </a:r>
          </a:p>
          <a:p>
            <a:r>
              <a:rPr lang="en-CA" dirty="0" smtClean="0"/>
              <a:t>Monitor effectiveness of treatments</a:t>
            </a:r>
          </a:p>
        </p:txBody>
      </p:sp>
    </p:spTree>
    <p:extLst>
      <p:ext uri="{BB962C8B-B14F-4D97-AF65-F5344CB8AC3E}">
        <p14:creationId xmlns:p14="http://schemas.microsoft.com/office/powerpoint/2010/main" val="1543566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973</Words>
  <Application>Microsoft Office PowerPoint</Application>
  <PresentationFormat>On-screen Show (4:3)</PresentationFormat>
  <Paragraphs>122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Root Disease in the IDF</vt:lpstr>
      <vt:lpstr>Two root diseases</vt:lpstr>
      <vt:lpstr>Distribution and Impact</vt:lpstr>
      <vt:lpstr>Stealth pathogens/ diseases of the site</vt:lpstr>
      <vt:lpstr>Method of spread can result in formation of root rot centers</vt:lpstr>
      <vt:lpstr>Larger Centers can be mapped from the air and included in future  inventory labels (Big Lake)</vt:lpstr>
      <vt:lpstr>Aerial Root Rot Mapping</vt:lpstr>
      <vt:lpstr>Root rot centers from a bird’s eye (Falkland)</vt:lpstr>
      <vt:lpstr>A little closer (Salmon Arm)</vt:lpstr>
      <vt:lpstr>Closer (Middle Lake)</vt:lpstr>
      <vt:lpstr>Armillaria or Laminated?</vt:lpstr>
      <vt:lpstr>Laminated ectotrophic mycelium</vt:lpstr>
      <vt:lpstr>Laminated Stain</vt:lpstr>
      <vt:lpstr>Delaminated Decay</vt:lpstr>
      <vt:lpstr>Armillaria fans in cambium</vt:lpstr>
      <vt:lpstr>Armillaria mushrooms</vt:lpstr>
      <vt:lpstr>Root Disease Management</vt:lpstr>
      <vt:lpstr>Why it’s important to manage for root disease</vt:lpstr>
      <vt:lpstr>In natural stands root disease remains relatively constant over time</vt:lpstr>
      <vt:lpstr>Root Disease Management Process</vt:lpstr>
      <vt:lpstr>Root Disease Treatment Options</vt:lpstr>
      <vt:lpstr>Host Susceptibility from guidebook </vt:lpstr>
      <vt:lpstr>Stumping</vt:lpstr>
      <vt:lpstr>PowerPoint Presentation</vt:lpstr>
      <vt:lpstr>Experimental Approaches (not currently recommended)</vt:lpstr>
      <vt:lpstr>Experimental approaches not currently recommended cont’d</vt:lpstr>
      <vt:lpstr>Conclusions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 Disease in the IDF</dc:title>
  <dc:creator>Rusch, David FLNR:EX</dc:creator>
  <cp:lastModifiedBy>Rusch, David FLNR:EX</cp:lastModifiedBy>
  <cp:revision>34</cp:revision>
  <dcterms:created xsi:type="dcterms:W3CDTF">2018-02-22T22:39:29Z</dcterms:created>
  <dcterms:modified xsi:type="dcterms:W3CDTF">2018-03-08T16:42:50Z</dcterms:modified>
</cp:coreProperties>
</file>